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61" r:id="rId6"/>
    <p:sldId id="257" r:id="rId7"/>
    <p:sldId id="258" r:id="rId8"/>
    <p:sldId id="265" r:id="rId9"/>
    <p:sldId id="259" r:id="rId10"/>
    <p:sldId id="260" r:id="rId11"/>
    <p:sldId id="262" r:id="rId12"/>
    <p:sldId id="263"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88" autoAdjust="0"/>
    <p:restoredTop sz="94660"/>
  </p:normalViewPr>
  <p:slideViewPr>
    <p:cSldViewPr snapToGrid="0">
      <p:cViewPr varScale="1">
        <p:scale>
          <a:sx n="90" d="100"/>
          <a:sy n="90" d="100"/>
        </p:scale>
        <p:origin x="49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B1F9D-60F7-4EF4-8FA9-0FEC36BC2299}"/>
              </a:ext>
            </a:extLst>
          </p:cNvPr>
          <p:cNvSpPr>
            <a:spLocks noGrp="1"/>
          </p:cNvSpPr>
          <p:nvPr>
            <p:ph type="ctrTitle"/>
          </p:nvPr>
        </p:nvSpPr>
        <p:spPr/>
        <p:txBody>
          <a:bodyPr/>
          <a:lstStyle/>
          <a:p>
            <a:r>
              <a:rPr lang="en-GB" dirty="0"/>
              <a:t>Early Reading at NLPS</a:t>
            </a:r>
          </a:p>
        </p:txBody>
      </p:sp>
      <p:sp>
        <p:nvSpPr>
          <p:cNvPr id="3" name="Subtitle 2">
            <a:extLst>
              <a:ext uri="{FF2B5EF4-FFF2-40B4-BE49-F238E27FC236}">
                <a16:creationId xmlns:a16="http://schemas.microsoft.com/office/drawing/2014/main" id="{10D6F9CA-351D-46CD-BC64-83FF748F11B8}"/>
              </a:ext>
            </a:extLst>
          </p:cNvPr>
          <p:cNvSpPr>
            <a:spLocks noGrp="1"/>
          </p:cNvSpPr>
          <p:nvPr>
            <p:ph type="subTitle" idx="1"/>
          </p:nvPr>
        </p:nvSpPr>
        <p:spPr/>
        <p:txBody>
          <a:bodyPr>
            <a:normAutofit/>
          </a:bodyPr>
          <a:lstStyle/>
          <a:p>
            <a:r>
              <a:rPr lang="en-GB" sz="2800" dirty="0"/>
              <a:t>1.11.23</a:t>
            </a:r>
          </a:p>
        </p:txBody>
      </p:sp>
    </p:spTree>
    <p:extLst>
      <p:ext uri="{BB962C8B-B14F-4D97-AF65-F5344CB8AC3E}">
        <p14:creationId xmlns:p14="http://schemas.microsoft.com/office/powerpoint/2010/main" val="3256229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A190E4-22AE-4AF3-8722-7488A4DDC041}"/>
              </a:ext>
            </a:extLst>
          </p:cNvPr>
          <p:cNvSpPr txBox="1"/>
          <p:nvPr/>
        </p:nvSpPr>
        <p:spPr>
          <a:xfrm>
            <a:off x="1159559" y="2437999"/>
            <a:ext cx="6844733" cy="923330"/>
          </a:xfrm>
          <a:prstGeom prst="rect">
            <a:avLst/>
          </a:prstGeom>
          <a:noFill/>
        </p:spPr>
        <p:txBody>
          <a:bodyPr wrap="square" rtlCol="0">
            <a:spAutoFit/>
          </a:bodyPr>
          <a:lstStyle/>
          <a:p>
            <a:r>
              <a:rPr lang="en-GB" dirty="0"/>
              <a:t>More information available on our school website </a:t>
            </a:r>
            <a:r>
              <a:rPr lang="en-GB" dirty="0">
                <a:sym typeface="Wingdings" panose="05000000000000000000" pitchFamily="2" charset="2"/>
              </a:rPr>
              <a:t> reading and phonics</a:t>
            </a:r>
            <a:endParaRPr lang="en-GB" dirty="0"/>
          </a:p>
          <a:p>
            <a:endParaRPr lang="en-GB" dirty="0"/>
          </a:p>
          <a:p>
            <a:r>
              <a:rPr lang="en-GB" dirty="0"/>
              <a:t>Little </a:t>
            </a:r>
            <a:r>
              <a:rPr lang="en-GB" dirty="0" err="1"/>
              <a:t>Wandle</a:t>
            </a:r>
            <a:r>
              <a:rPr lang="en-GB" dirty="0"/>
              <a:t> website (parent section).</a:t>
            </a:r>
          </a:p>
        </p:txBody>
      </p:sp>
      <p:pic>
        <p:nvPicPr>
          <p:cNvPr id="2050" name="Picture 2" descr="20 Inspiring Reading Quotes for Book Lovers - Imagination Soup">
            <a:extLst>
              <a:ext uri="{FF2B5EF4-FFF2-40B4-BE49-F238E27FC236}">
                <a16:creationId xmlns:a16="http://schemas.microsoft.com/office/drawing/2014/main" id="{D2EDCEF2-1075-4B83-9601-A51604DE3F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2651" y="2151289"/>
            <a:ext cx="3183675" cy="26690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0FDB3CD-5B4E-4B3C-85EE-BDA9E5738401}"/>
              </a:ext>
            </a:extLst>
          </p:cNvPr>
          <p:cNvSpPr txBox="1"/>
          <p:nvPr/>
        </p:nvSpPr>
        <p:spPr>
          <a:xfrm>
            <a:off x="970690" y="3804650"/>
            <a:ext cx="7222473" cy="2031325"/>
          </a:xfrm>
          <a:prstGeom prst="rect">
            <a:avLst/>
          </a:prstGeom>
          <a:solidFill>
            <a:schemeClr val="accent1">
              <a:lumMod val="40000"/>
              <a:lumOff val="60000"/>
            </a:schemeClr>
          </a:solidFill>
        </p:spPr>
        <p:txBody>
          <a:bodyPr wrap="square" rtlCol="0">
            <a:spAutoFit/>
          </a:bodyPr>
          <a:lstStyle/>
          <a:p>
            <a:r>
              <a:rPr lang="en-GB" dirty="0"/>
              <a:t>Remember to foster a love of reading (it’s not all about phonics!)</a:t>
            </a:r>
          </a:p>
          <a:p>
            <a:endParaRPr lang="en-GB" dirty="0"/>
          </a:p>
          <a:p>
            <a:r>
              <a:rPr lang="en-GB" dirty="0"/>
              <a:t>Keep asking questions, checking understanding, and retelling the books that have been read.</a:t>
            </a:r>
          </a:p>
          <a:p>
            <a:endParaRPr lang="en-GB" dirty="0"/>
          </a:p>
          <a:p>
            <a:r>
              <a:rPr lang="en-GB" dirty="0"/>
              <a:t>Children can also take a book home for parents to share with them at home,</a:t>
            </a:r>
          </a:p>
          <a:p>
            <a:r>
              <a:rPr lang="en-GB" dirty="0"/>
              <a:t>for enjoyment.</a:t>
            </a:r>
          </a:p>
        </p:txBody>
      </p:sp>
      <p:sp>
        <p:nvSpPr>
          <p:cNvPr id="4" name="Rectangle 3">
            <a:extLst>
              <a:ext uri="{FF2B5EF4-FFF2-40B4-BE49-F238E27FC236}">
                <a16:creationId xmlns:a16="http://schemas.microsoft.com/office/drawing/2014/main" id="{516164FD-A25A-4794-809F-F179B25A2C96}"/>
              </a:ext>
            </a:extLst>
          </p:cNvPr>
          <p:cNvSpPr/>
          <p:nvPr/>
        </p:nvSpPr>
        <p:spPr>
          <a:xfrm>
            <a:off x="4204204" y="805776"/>
            <a:ext cx="6096000" cy="600164"/>
          </a:xfrm>
          <a:prstGeom prst="rect">
            <a:avLst/>
          </a:prstGeom>
        </p:spPr>
        <p:txBody>
          <a:bodyPr>
            <a:spAutoFit/>
          </a:bodyPr>
          <a:lstStyle/>
          <a:p>
            <a:r>
              <a:rPr lang="en-GB" sz="1100" dirty="0"/>
              <a:t>https://www.amazon.co.uk/Little-Wandle-Phonics-Flashcards-Reception/dp/000856373X/ref=sr_1_5?crid=1TTMWEDFNA3LZ&amp;keywords=collins+flashcards+phonics&amp;qid=1698831611&amp;sprefix=collins+flashcards+phonic%2Caps%2C218&amp;sr=8-5</a:t>
            </a:r>
          </a:p>
        </p:txBody>
      </p:sp>
      <p:sp>
        <p:nvSpPr>
          <p:cNvPr id="5" name="Rectangle 4">
            <a:extLst>
              <a:ext uri="{FF2B5EF4-FFF2-40B4-BE49-F238E27FC236}">
                <a16:creationId xmlns:a16="http://schemas.microsoft.com/office/drawing/2014/main" id="{BDAAB116-E776-4A78-BBEC-DA1A526E5A7F}"/>
              </a:ext>
            </a:extLst>
          </p:cNvPr>
          <p:cNvSpPr/>
          <p:nvPr/>
        </p:nvSpPr>
        <p:spPr>
          <a:xfrm>
            <a:off x="4204204" y="1563792"/>
            <a:ext cx="6096000" cy="430887"/>
          </a:xfrm>
          <a:prstGeom prst="rect">
            <a:avLst/>
          </a:prstGeom>
        </p:spPr>
        <p:txBody>
          <a:bodyPr>
            <a:spAutoFit/>
          </a:bodyPr>
          <a:lstStyle/>
          <a:p>
            <a:r>
              <a:rPr lang="en-GB" sz="1100" dirty="0"/>
              <a:t>https://www.amazon.co.uk/s?k=little+wandle+phase+3&amp;crid=32PHS92XB1U88&amp;sprefix=little+wandle+phase+%2Caps%2C99&amp;ref=nb_sb_ss_ts-doa-p_3_20</a:t>
            </a:r>
          </a:p>
        </p:txBody>
      </p:sp>
      <p:pic>
        <p:nvPicPr>
          <p:cNvPr id="6" name="Picture 5">
            <a:extLst>
              <a:ext uri="{FF2B5EF4-FFF2-40B4-BE49-F238E27FC236}">
                <a16:creationId xmlns:a16="http://schemas.microsoft.com/office/drawing/2014/main" id="{9A8CBCCD-69D0-4278-8604-89DE4501A1DF}"/>
              </a:ext>
            </a:extLst>
          </p:cNvPr>
          <p:cNvPicPr>
            <a:picLocks noChangeAspect="1"/>
          </p:cNvPicPr>
          <p:nvPr/>
        </p:nvPicPr>
        <p:blipFill rotWithShape="1">
          <a:blip r:embed="rId3"/>
          <a:srcRect l="27656" t="20941" r="49383" b="17298"/>
          <a:stretch/>
        </p:blipFill>
        <p:spPr>
          <a:xfrm>
            <a:off x="1158396" y="633926"/>
            <a:ext cx="899510" cy="1360968"/>
          </a:xfrm>
          <a:prstGeom prst="rect">
            <a:avLst/>
          </a:prstGeom>
        </p:spPr>
      </p:pic>
      <p:pic>
        <p:nvPicPr>
          <p:cNvPr id="7" name="Picture 6">
            <a:extLst>
              <a:ext uri="{FF2B5EF4-FFF2-40B4-BE49-F238E27FC236}">
                <a16:creationId xmlns:a16="http://schemas.microsoft.com/office/drawing/2014/main" id="{A9E37B5D-E8BC-48A1-BAB8-D17C3956DF96}"/>
              </a:ext>
            </a:extLst>
          </p:cNvPr>
          <p:cNvPicPr>
            <a:picLocks noChangeAspect="1"/>
          </p:cNvPicPr>
          <p:nvPr/>
        </p:nvPicPr>
        <p:blipFill rotWithShape="1">
          <a:blip r:embed="rId4"/>
          <a:srcRect l="27272" t="21861" r="47762" b="17462"/>
          <a:stretch/>
        </p:blipFill>
        <p:spPr>
          <a:xfrm>
            <a:off x="2180723" y="714246"/>
            <a:ext cx="878021" cy="1200330"/>
          </a:xfrm>
          <a:prstGeom prst="rect">
            <a:avLst/>
          </a:prstGeom>
        </p:spPr>
      </p:pic>
      <p:pic>
        <p:nvPicPr>
          <p:cNvPr id="8" name="Picture 7">
            <a:extLst>
              <a:ext uri="{FF2B5EF4-FFF2-40B4-BE49-F238E27FC236}">
                <a16:creationId xmlns:a16="http://schemas.microsoft.com/office/drawing/2014/main" id="{C144AADE-0F7F-4828-AC64-305B36EBA5E5}"/>
              </a:ext>
            </a:extLst>
          </p:cNvPr>
          <p:cNvPicPr>
            <a:picLocks noChangeAspect="1"/>
          </p:cNvPicPr>
          <p:nvPr/>
        </p:nvPicPr>
        <p:blipFill rotWithShape="1">
          <a:blip r:embed="rId5"/>
          <a:srcRect l="28082" t="21396" r="48546" b="17462"/>
          <a:stretch/>
        </p:blipFill>
        <p:spPr>
          <a:xfrm>
            <a:off x="3080391" y="714246"/>
            <a:ext cx="815704" cy="1200328"/>
          </a:xfrm>
          <a:prstGeom prst="rect">
            <a:avLst/>
          </a:prstGeom>
        </p:spPr>
      </p:pic>
    </p:spTree>
    <p:extLst>
      <p:ext uri="{BB962C8B-B14F-4D97-AF65-F5344CB8AC3E}">
        <p14:creationId xmlns:p14="http://schemas.microsoft.com/office/powerpoint/2010/main" val="2554178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932D2C-3033-460B-9699-B250EE6C17AC}"/>
              </a:ext>
            </a:extLst>
          </p:cNvPr>
          <p:cNvSpPr txBox="1"/>
          <p:nvPr/>
        </p:nvSpPr>
        <p:spPr>
          <a:xfrm>
            <a:off x="958282" y="588415"/>
            <a:ext cx="5658408" cy="2492990"/>
          </a:xfrm>
          <a:prstGeom prst="rect">
            <a:avLst/>
          </a:prstGeom>
          <a:noFill/>
        </p:spPr>
        <p:txBody>
          <a:bodyPr wrap="none" rtlCol="0">
            <a:spAutoFit/>
          </a:bodyPr>
          <a:lstStyle/>
          <a:p>
            <a:r>
              <a:rPr lang="en-GB" sz="2400" dirty="0"/>
              <a:t>The basics needed for learning to read:</a:t>
            </a:r>
          </a:p>
          <a:p>
            <a:endParaRPr lang="en-GB" sz="2400" dirty="0"/>
          </a:p>
          <a:p>
            <a:pPr marL="285750" indent="-285750">
              <a:buFontTx/>
              <a:buChar char="-"/>
            </a:pPr>
            <a:r>
              <a:rPr lang="en-GB" sz="2400" dirty="0"/>
              <a:t>Story telling and comprehension</a:t>
            </a:r>
          </a:p>
          <a:p>
            <a:pPr marL="285750" indent="-285750">
              <a:buFontTx/>
              <a:buChar char="-"/>
            </a:pPr>
            <a:r>
              <a:rPr lang="en-GB" sz="2400" dirty="0"/>
              <a:t>Able to hear and say initial sounds in words</a:t>
            </a:r>
          </a:p>
          <a:p>
            <a:pPr marL="285750" indent="-285750">
              <a:buFontTx/>
              <a:buChar char="-"/>
            </a:pPr>
            <a:r>
              <a:rPr lang="en-GB" sz="2400" dirty="0"/>
              <a:t>Able to orally blend and segment “c-a-t”</a:t>
            </a:r>
          </a:p>
          <a:p>
            <a:endParaRPr lang="en-GB" dirty="0"/>
          </a:p>
          <a:p>
            <a:endParaRPr lang="en-GB" dirty="0"/>
          </a:p>
        </p:txBody>
      </p:sp>
      <p:pic>
        <p:nvPicPr>
          <p:cNvPr id="1030" name="Picture 6" descr="Letters and Sounds | A complete Phonics resource to support children">
            <a:extLst>
              <a:ext uri="{FF2B5EF4-FFF2-40B4-BE49-F238E27FC236}">
                <a16:creationId xmlns:a16="http://schemas.microsoft.com/office/drawing/2014/main" id="{703895AF-064F-42FD-B884-5BF0B0443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960" y="3081405"/>
            <a:ext cx="2478605" cy="24786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3F2E37-D112-4ABA-BCF8-F91FAA1CB50E}"/>
              </a:ext>
            </a:extLst>
          </p:cNvPr>
          <p:cNvSpPr txBox="1"/>
          <p:nvPr/>
        </p:nvSpPr>
        <p:spPr>
          <a:xfrm>
            <a:off x="3277565" y="3516489"/>
            <a:ext cx="3484544" cy="2031325"/>
          </a:xfrm>
          <a:prstGeom prst="rect">
            <a:avLst/>
          </a:prstGeom>
          <a:noFill/>
        </p:spPr>
        <p:txBody>
          <a:bodyPr wrap="none" rtlCol="0">
            <a:spAutoFit/>
          </a:bodyPr>
          <a:lstStyle/>
          <a:p>
            <a:r>
              <a:rPr lang="en-GB" dirty="0"/>
              <a:t>20 minutes every day</a:t>
            </a:r>
          </a:p>
          <a:p>
            <a:endParaRPr lang="en-GB" dirty="0"/>
          </a:p>
          <a:p>
            <a:r>
              <a:rPr lang="en-GB" dirty="0"/>
              <a:t>Learn new sounds</a:t>
            </a:r>
          </a:p>
          <a:p>
            <a:endParaRPr lang="en-GB" dirty="0"/>
          </a:p>
          <a:p>
            <a:r>
              <a:rPr lang="en-GB" dirty="0"/>
              <a:t>Blend sounds together to read words</a:t>
            </a:r>
          </a:p>
          <a:p>
            <a:endParaRPr lang="en-GB" dirty="0"/>
          </a:p>
          <a:p>
            <a:r>
              <a:rPr lang="en-GB" dirty="0"/>
              <a:t>Segment sounds to spell words</a:t>
            </a:r>
          </a:p>
        </p:txBody>
      </p:sp>
      <p:pic>
        <p:nvPicPr>
          <p:cNvPr id="1026" name="Picture 2" descr="https://m.media-amazon.com/images/I/51OB5wXJRpL.jpg">
            <a:extLst>
              <a:ext uri="{FF2B5EF4-FFF2-40B4-BE49-F238E27FC236}">
                <a16:creationId xmlns:a16="http://schemas.microsoft.com/office/drawing/2014/main" id="{28CB4B6B-93DB-4456-8FB7-0A89EA572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0365" y="604111"/>
            <a:ext cx="1537246" cy="17669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32F0F2F-5173-4C5B-80CC-F40D0BA927F5}"/>
              </a:ext>
            </a:extLst>
          </p:cNvPr>
          <p:cNvSpPr/>
          <p:nvPr/>
        </p:nvSpPr>
        <p:spPr>
          <a:xfrm>
            <a:off x="7707087" y="2560570"/>
            <a:ext cx="3685953" cy="3693319"/>
          </a:xfrm>
          <a:prstGeom prst="rect">
            <a:avLst/>
          </a:prstGeom>
          <a:solidFill>
            <a:schemeClr val="accent1">
              <a:lumMod val="40000"/>
              <a:lumOff val="60000"/>
            </a:schemeClr>
          </a:solidFill>
        </p:spPr>
        <p:txBody>
          <a:bodyPr wrap="square">
            <a:spAutoFit/>
          </a:bodyPr>
          <a:lstStyle/>
          <a:p>
            <a:r>
              <a:rPr lang="en-GB" dirty="0"/>
              <a:t>At NLPS we follow the ‘Little </a:t>
            </a:r>
            <a:r>
              <a:rPr lang="en-GB" dirty="0" err="1"/>
              <a:t>Wandle</a:t>
            </a:r>
            <a:r>
              <a:rPr lang="en-GB" dirty="0"/>
              <a:t> Letters and Sounds Revised’; this is a structured programme which introduces pupils to phonemes and graphemes in a specific order within the context of a language-rich curriculum. By following the ‘Little </a:t>
            </a:r>
            <a:r>
              <a:rPr lang="en-GB" dirty="0" err="1"/>
              <a:t>Wandle</a:t>
            </a:r>
            <a:r>
              <a:rPr lang="en-GB" dirty="0"/>
              <a:t> Letters and Sounds Revised’ programme effectively, pupils are able to see the relationship between reading and spelling from an early stage, such that the teaching of one reinforces understanding of the other.</a:t>
            </a:r>
          </a:p>
        </p:txBody>
      </p:sp>
    </p:spTree>
    <p:extLst>
      <p:ext uri="{BB962C8B-B14F-4D97-AF65-F5344CB8AC3E}">
        <p14:creationId xmlns:p14="http://schemas.microsoft.com/office/powerpoint/2010/main" val="1872417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632BDA-4725-42B5-88F5-5EAE644BCA24}"/>
              </a:ext>
            </a:extLst>
          </p:cNvPr>
          <p:cNvPicPr>
            <a:picLocks noChangeAspect="1"/>
          </p:cNvPicPr>
          <p:nvPr/>
        </p:nvPicPr>
        <p:blipFill rotWithShape="1">
          <a:blip r:embed="rId2"/>
          <a:srcRect l="30785" t="64961" r="13488" b="14884"/>
          <a:stretch/>
        </p:blipFill>
        <p:spPr>
          <a:xfrm rot="5400000">
            <a:off x="-2662472" y="2785725"/>
            <a:ext cx="6794206" cy="1382233"/>
          </a:xfrm>
          <a:prstGeom prst="rect">
            <a:avLst/>
          </a:prstGeom>
        </p:spPr>
      </p:pic>
      <p:pic>
        <p:nvPicPr>
          <p:cNvPr id="4" name="Picture 3">
            <a:extLst>
              <a:ext uri="{FF2B5EF4-FFF2-40B4-BE49-F238E27FC236}">
                <a16:creationId xmlns:a16="http://schemas.microsoft.com/office/drawing/2014/main" id="{61098FB9-9BF5-4713-B89A-A2579538D1B9}"/>
              </a:ext>
            </a:extLst>
          </p:cNvPr>
          <p:cNvPicPr>
            <a:picLocks noChangeAspect="1"/>
          </p:cNvPicPr>
          <p:nvPr/>
        </p:nvPicPr>
        <p:blipFill rotWithShape="1">
          <a:blip r:embed="rId3"/>
          <a:srcRect l="30204" t="69819" r="20785" b="8321"/>
          <a:stretch/>
        </p:blipFill>
        <p:spPr>
          <a:xfrm rot="5400000">
            <a:off x="902632" y="2563931"/>
            <a:ext cx="6632384" cy="1663998"/>
          </a:xfrm>
          <a:prstGeom prst="rect">
            <a:avLst/>
          </a:prstGeom>
        </p:spPr>
      </p:pic>
      <p:pic>
        <p:nvPicPr>
          <p:cNvPr id="5" name="Picture 4">
            <a:extLst>
              <a:ext uri="{FF2B5EF4-FFF2-40B4-BE49-F238E27FC236}">
                <a16:creationId xmlns:a16="http://schemas.microsoft.com/office/drawing/2014/main" id="{E866671D-47E3-43C3-A4FA-7AE356DA275B}"/>
              </a:ext>
            </a:extLst>
          </p:cNvPr>
          <p:cNvPicPr>
            <a:picLocks noChangeAspect="1"/>
          </p:cNvPicPr>
          <p:nvPr/>
        </p:nvPicPr>
        <p:blipFill rotWithShape="1">
          <a:blip r:embed="rId4"/>
          <a:srcRect l="29912" t="62016" r="14100" b="14574"/>
          <a:stretch/>
        </p:blipFill>
        <p:spPr>
          <a:xfrm rot="5400000">
            <a:off x="-1006765" y="2658134"/>
            <a:ext cx="6826103" cy="1605518"/>
          </a:xfrm>
          <a:prstGeom prst="rect">
            <a:avLst/>
          </a:prstGeom>
        </p:spPr>
      </p:pic>
      <p:pic>
        <p:nvPicPr>
          <p:cNvPr id="6" name="Picture 5">
            <a:extLst>
              <a:ext uri="{FF2B5EF4-FFF2-40B4-BE49-F238E27FC236}">
                <a16:creationId xmlns:a16="http://schemas.microsoft.com/office/drawing/2014/main" id="{6B70BB26-5CB6-4AA4-9565-D44E2062533E}"/>
              </a:ext>
            </a:extLst>
          </p:cNvPr>
          <p:cNvPicPr>
            <a:picLocks noChangeAspect="1"/>
          </p:cNvPicPr>
          <p:nvPr/>
        </p:nvPicPr>
        <p:blipFill rotWithShape="1">
          <a:blip r:embed="rId5"/>
          <a:srcRect l="32859" t="65545" r="21754" b="11183"/>
          <a:stretch/>
        </p:blipFill>
        <p:spPr>
          <a:xfrm rot="5400000">
            <a:off x="3023099" y="2382483"/>
            <a:ext cx="6240655" cy="1799906"/>
          </a:xfrm>
          <a:prstGeom prst="rect">
            <a:avLst/>
          </a:prstGeom>
        </p:spPr>
      </p:pic>
      <p:pic>
        <p:nvPicPr>
          <p:cNvPr id="7" name="Picture 6">
            <a:extLst>
              <a:ext uri="{FF2B5EF4-FFF2-40B4-BE49-F238E27FC236}">
                <a16:creationId xmlns:a16="http://schemas.microsoft.com/office/drawing/2014/main" id="{E3DA92D2-E86C-4F71-8F01-0F3A135D27CF}"/>
              </a:ext>
            </a:extLst>
          </p:cNvPr>
          <p:cNvPicPr>
            <a:picLocks noChangeAspect="1"/>
          </p:cNvPicPr>
          <p:nvPr/>
        </p:nvPicPr>
        <p:blipFill rotWithShape="1">
          <a:blip r:embed="rId6"/>
          <a:srcRect l="34099" t="65116" r="22558" b="10388"/>
          <a:stretch/>
        </p:blipFill>
        <p:spPr>
          <a:xfrm rot="5400000">
            <a:off x="5040290" y="2588681"/>
            <a:ext cx="6438246" cy="2046767"/>
          </a:xfrm>
          <a:prstGeom prst="rect">
            <a:avLst/>
          </a:prstGeom>
        </p:spPr>
      </p:pic>
      <p:sp>
        <p:nvSpPr>
          <p:cNvPr id="8" name="TextBox 7">
            <a:extLst>
              <a:ext uri="{FF2B5EF4-FFF2-40B4-BE49-F238E27FC236}">
                <a16:creationId xmlns:a16="http://schemas.microsoft.com/office/drawing/2014/main" id="{18D2F4FB-880B-46EA-BE2A-C508CDD82CDC}"/>
              </a:ext>
            </a:extLst>
          </p:cNvPr>
          <p:cNvSpPr txBox="1"/>
          <p:nvPr/>
        </p:nvSpPr>
        <p:spPr>
          <a:xfrm>
            <a:off x="9475446" y="803146"/>
            <a:ext cx="2227508" cy="830997"/>
          </a:xfrm>
          <a:prstGeom prst="rect">
            <a:avLst/>
          </a:prstGeom>
          <a:noFill/>
        </p:spPr>
        <p:txBody>
          <a:bodyPr wrap="square" rtlCol="0">
            <a:spAutoFit/>
          </a:bodyPr>
          <a:lstStyle/>
          <a:p>
            <a:r>
              <a:rPr lang="en-GB" sz="2400" b="1" u="sng" dirty="0"/>
              <a:t>EYFS Autumn Term (phase 2)</a:t>
            </a:r>
          </a:p>
        </p:txBody>
      </p:sp>
      <p:sp>
        <p:nvSpPr>
          <p:cNvPr id="3" name="TextBox 2">
            <a:extLst>
              <a:ext uri="{FF2B5EF4-FFF2-40B4-BE49-F238E27FC236}">
                <a16:creationId xmlns:a16="http://schemas.microsoft.com/office/drawing/2014/main" id="{942ABEBF-715F-4636-91D3-DF552B9FD3E2}"/>
              </a:ext>
            </a:extLst>
          </p:cNvPr>
          <p:cNvSpPr txBox="1"/>
          <p:nvPr/>
        </p:nvSpPr>
        <p:spPr>
          <a:xfrm>
            <a:off x="9282797" y="2348646"/>
            <a:ext cx="2227508" cy="3139321"/>
          </a:xfrm>
          <a:prstGeom prst="rect">
            <a:avLst/>
          </a:prstGeom>
          <a:noFill/>
        </p:spPr>
        <p:txBody>
          <a:bodyPr wrap="square" rtlCol="0">
            <a:spAutoFit/>
          </a:bodyPr>
          <a:lstStyle/>
          <a:p>
            <a:pPr algn="ctr"/>
            <a:r>
              <a:rPr lang="en-GB" dirty="0"/>
              <a:t>Remember to use the pure sounds!</a:t>
            </a:r>
          </a:p>
          <a:p>
            <a:pPr algn="ctr"/>
            <a:endParaRPr lang="en-GB" dirty="0"/>
          </a:p>
          <a:p>
            <a:pPr algn="ctr"/>
            <a:r>
              <a:rPr lang="en-GB" dirty="0"/>
              <a:t>mmm not </a:t>
            </a:r>
            <a:r>
              <a:rPr lang="en-GB" dirty="0" err="1"/>
              <a:t>muh</a:t>
            </a:r>
            <a:endParaRPr lang="en-GB" dirty="0"/>
          </a:p>
          <a:p>
            <a:pPr algn="ctr"/>
            <a:r>
              <a:rPr lang="en-GB" dirty="0" err="1"/>
              <a:t>lll</a:t>
            </a:r>
            <a:r>
              <a:rPr lang="en-GB" dirty="0"/>
              <a:t> not </a:t>
            </a:r>
            <a:r>
              <a:rPr lang="en-GB" dirty="0" err="1"/>
              <a:t>luh</a:t>
            </a:r>
            <a:endParaRPr lang="en-GB" dirty="0"/>
          </a:p>
          <a:p>
            <a:pPr algn="ctr"/>
            <a:endParaRPr lang="en-GB" dirty="0"/>
          </a:p>
          <a:p>
            <a:pPr algn="ctr"/>
            <a:endParaRPr lang="en-GB" dirty="0"/>
          </a:p>
          <a:p>
            <a:pPr algn="ctr"/>
            <a:endParaRPr lang="en-GB" dirty="0"/>
          </a:p>
          <a:p>
            <a:pPr algn="ctr"/>
            <a:r>
              <a:rPr lang="en-GB" dirty="0"/>
              <a:t>b-a-t</a:t>
            </a:r>
          </a:p>
          <a:p>
            <a:pPr algn="ctr"/>
            <a:endParaRPr lang="en-GB" dirty="0"/>
          </a:p>
          <a:p>
            <a:pPr algn="ctr"/>
            <a:r>
              <a:rPr lang="en-GB" dirty="0"/>
              <a:t>Not </a:t>
            </a:r>
            <a:r>
              <a:rPr lang="en-GB" dirty="0" err="1"/>
              <a:t>bu</a:t>
            </a:r>
            <a:r>
              <a:rPr lang="en-GB" dirty="0"/>
              <a:t>-a-</a:t>
            </a:r>
            <a:r>
              <a:rPr lang="en-GB" dirty="0" err="1"/>
              <a:t>tuh</a:t>
            </a:r>
            <a:r>
              <a:rPr lang="en-GB" dirty="0"/>
              <a:t>!</a:t>
            </a:r>
          </a:p>
        </p:txBody>
      </p:sp>
    </p:spTree>
    <p:extLst>
      <p:ext uri="{BB962C8B-B14F-4D97-AF65-F5344CB8AC3E}">
        <p14:creationId xmlns:p14="http://schemas.microsoft.com/office/powerpoint/2010/main" val="3469194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35A444-618E-4D5C-BBD4-0020B647F540}"/>
              </a:ext>
            </a:extLst>
          </p:cNvPr>
          <p:cNvSpPr txBox="1"/>
          <p:nvPr/>
        </p:nvSpPr>
        <p:spPr>
          <a:xfrm>
            <a:off x="8734884" y="101397"/>
            <a:ext cx="2881173" cy="830997"/>
          </a:xfrm>
          <a:prstGeom prst="rect">
            <a:avLst/>
          </a:prstGeom>
          <a:noFill/>
        </p:spPr>
        <p:txBody>
          <a:bodyPr wrap="none" rtlCol="0">
            <a:spAutoFit/>
          </a:bodyPr>
          <a:lstStyle/>
          <a:p>
            <a:r>
              <a:rPr lang="en-GB" sz="2400" b="1" u="sng" dirty="0"/>
              <a:t>EYFS Autumn Term</a:t>
            </a:r>
          </a:p>
          <a:p>
            <a:r>
              <a:rPr lang="en-GB" sz="2400" b="1" dirty="0"/>
              <a:t>Practising at home</a:t>
            </a:r>
          </a:p>
        </p:txBody>
      </p:sp>
      <p:sp>
        <p:nvSpPr>
          <p:cNvPr id="3" name="Rectangle 2">
            <a:extLst>
              <a:ext uri="{FF2B5EF4-FFF2-40B4-BE49-F238E27FC236}">
                <a16:creationId xmlns:a16="http://schemas.microsoft.com/office/drawing/2014/main" id="{4CFC6C42-03E0-40AE-82F5-ED2EFDDDD563}"/>
              </a:ext>
            </a:extLst>
          </p:cNvPr>
          <p:cNvSpPr/>
          <p:nvPr/>
        </p:nvSpPr>
        <p:spPr>
          <a:xfrm>
            <a:off x="527017" y="2738805"/>
            <a:ext cx="6096000" cy="646331"/>
          </a:xfrm>
          <a:prstGeom prst="rect">
            <a:avLst/>
          </a:prstGeom>
        </p:spPr>
        <p:txBody>
          <a:bodyPr>
            <a:spAutoFit/>
          </a:bodyPr>
          <a:lstStyle/>
          <a:p>
            <a:r>
              <a:rPr lang="en-GB" dirty="0"/>
              <a:t>Blending sounds to read words (video from Little </a:t>
            </a:r>
            <a:r>
              <a:rPr lang="en-GB" dirty="0" err="1"/>
              <a:t>Wandle</a:t>
            </a:r>
            <a:r>
              <a:rPr lang="en-GB" dirty="0"/>
              <a:t>)</a:t>
            </a:r>
          </a:p>
          <a:p>
            <a:endParaRPr lang="en-GB" dirty="0"/>
          </a:p>
        </p:txBody>
      </p:sp>
      <p:pic>
        <p:nvPicPr>
          <p:cNvPr id="2050" name="Picture 2" descr="Pip and Pop: Phase 2 Set 3 (Big Cat Phonics for Little Wandle Letters and Sounds Revised)">
            <a:extLst>
              <a:ext uri="{FF2B5EF4-FFF2-40B4-BE49-F238E27FC236}">
                <a16:creationId xmlns:a16="http://schemas.microsoft.com/office/drawing/2014/main" id="{F620A899-1C19-4D54-85D7-3698CA7460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5606" y="3685622"/>
            <a:ext cx="2632887" cy="24907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201749D-3E97-4E69-A347-B464EE07C259}"/>
              </a:ext>
            </a:extLst>
          </p:cNvPr>
          <p:cNvSpPr txBox="1"/>
          <p:nvPr/>
        </p:nvSpPr>
        <p:spPr>
          <a:xfrm>
            <a:off x="4065180" y="4171600"/>
            <a:ext cx="1105786" cy="1200329"/>
          </a:xfrm>
          <a:prstGeom prst="rect">
            <a:avLst/>
          </a:prstGeom>
          <a:noFill/>
        </p:spPr>
        <p:txBody>
          <a:bodyPr wrap="square" rtlCol="0">
            <a:spAutoFit/>
          </a:bodyPr>
          <a:lstStyle/>
          <a:p>
            <a:r>
              <a:rPr lang="en-GB" sz="2400" dirty="0"/>
              <a:t>Phase 2 reading books</a:t>
            </a:r>
          </a:p>
        </p:txBody>
      </p:sp>
      <p:sp>
        <p:nvSpPr>
          <p:cNvPr id="5" name="TextBox 4">
            <a:extLst>
              <a:ext uri="{FF2B5EF4-FFF2-40B4-BE49-F238E27FC236}">
                <a16:creationId xmlns:a16="http://schemas.microsoft.com/office/drawing/2014/main" id="{CB053CFB-E980-4562-B1F1-474A6627B222}"/>
              </a:ext>
            </a:extLst>
          </p:cNvPr>
          <p:cNvSpPr txBox="1"/>
          <p:nvPr/>
        </p:nvSpPr>
        <p:spPr>
          <a:xfrm>
            <a:off x="527017" y="1610997"/>
            <a:ext cx="11148693" cy="646331"/>
          </a:xfrm>
          <a:prstGeom prst="rect">
            <a:avLst/>
          </a:prstGeom>
          <a:noFill/>
        </p:spPr>
        <p:txBody>
          <a:bodyPr wrap="none" rtlCol="0">
            <a:spAutoFit/>
          </a:bodyPr>
          <a:lstStyle/>
          <a:p>
            <a:r>
              <a:rPr lang="en-GB" dirty="0"/>
              <a:t>EYFS children have been given an envelope with sounds in to practise recognising the sounds, and blending to read words.</a:t>
            </a:r>
          </a:p>
          <a:p>
            <a:r>
              <a:rPr lang="en-GB" dirty="0"/>
              <a:t>- Quick sound recognition helps automaticity, which helps to blend the sounds to read the words. </a:t>
            </a:r>
          </a:p>
        </p:txBody>
      </p:sp>
      <p:pic>
        <p:nvPicPr>
          <p:cNvPr id="2054" name="Picture 6" descr="https://pictures.abebooks.com/isbn/9780008502416-uk.jpg">
            <a:extLst>
              <a:ext uri="{FF2B5EF4-FFF2-40B4-BE49-F238E27FC236}">
                <a16:creationId xmlns:a16="http://schemas.microsoft.com/office/drawing/2014/main" id="{E89E9625-9F7F-4054-8E80-8FE7F8CE41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3488" y="3689703"/>
            <a:ext cx="2555095" cy="2422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753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87AC4-66D0-4FA0-8CA2-3C4A0B72ED9D}"/>
              </a:ext>
            </a:extLst>
          </p:cNvPr>
          <p:cNvSpPr>
            <a:spLocks noGrp="1"/>
          </p:cNvSpPr>
          <p:nvPr>
            <p:ph type="title"/>
          </p:nvPr>
        </p:nvSpPr>
        <p:spPr>
          <a:xfrm>
            <a:off x="-894905" y="865175"/>
            <a:ext cx="9601196" cy="1303867"/>
          </a:xfrm>
        </p:spPr>
        <p:txBody>
          <a:bodyPr/>
          <a:lstStyle/>
          <a:p>
            <a:r>
              <a:rPr lang="en-GB" dirty="0"/>
              <a:t>Early writing</a:t>
            </a:r>
          </a:p>
        </p:txBody>
      </p:sp>
      <p:sp>
        <p:nvSpPr>
          <p:cNvPr id="3" name="TextBox 2">
            <a:extLst>
              <a:ext uri="{FF2B5EF4-FFF2-40B4-BE49-F238E27FC236}">
                <a16:creationId xmlns:a16="http://schemas.microsoft.com/office/drawing/2014/main" id="{29B769DB-F99E-427A-8176-9F2093ABA1B7}"/>
              </a:ext>
            </a:extLst>
          </p:cNvPr>
          <p:cNvSpPr txBox="1"/>
          <p:nvPr/>
        </p:nvSpPr>
        <p:spPr>
          <a:xfrm>
            <a:off x="948827" y="2907448"/>
            <a:ext cx="4573560" cy="1938992"/>
          </a:xfrm>
          <a:prstGeom prst="rect">
            <a:avLst/>
          </a:prstGeom>
          <a:noFill/>
        </p:spPr>
        <p:txBody>
          <a:bodyPr wrap="none" rtlCol="0">
            <a:spAutoFit/>
          </a:bodyPr>
          <a:lstStyle/>
          <a:p>
            <a:r>
              <a:rPr lang="en-GB" sz="2400" dirty="0"/>
              <a:t>Both phonics and writing interlink</a:t>
            </a:r>
          </a:p>
          <a:p>
            <a:endParaRPr lang="en-GB" sz="2400" dirty="0"/>
          </a:p>
          <a:p>
            <a:r>
              <a:rPr lang="en-GB" sz="2400" dirty="0"/>
              <a:t>Fine motor skills &amp; pencil grip</a:t>
            </a:r>
          </a:p>
          <a:p>
            <a:endParaRPr lang="en-GB" sz="2400" dirty="0"/>
          </a:p>
          <a:p>
            <a:r>
              <a:rPr lang="en-GB" sz="2400" dirty="0"/>
              <a:t>Correct letter formation &amp; letter size</a:t>
            </a:r>
          </a:p>
        </p:txBody>
      </p:sp>
      <p:pic>
        <p:nvPicPr>
          <p:cNvPr id="1026" name="Picture 2" descr="Pencil Clipart Vector Images (over 9,400)">
            <a:extLst>
              <a:ext uri="{FF2B5EF4-FFF2-40B4-BE49-F238E27FC236}">
                <a16:creationId xmlns:a16="http://schemas.microsoft.com/office/drawing/2014/main" id="{9BA72BE0-56BC-448D-9732-06C611B8CE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938" y="865175"/>
            <a:ext cx="1367835" cy="13678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745653E-B9D2-488C-9773-55E4C7818B94}"/>
              </a:ext>
            </a:extLst>
          </p:cNvPr>
          <p:cNvPicPr>
            <a:picLocks noChangeAspect="1"/>
          </p:cNvPicPr>
          <p:nvPr/>
        </p:nvPicPr>
        <p:blipFill rotWithShape="1">
          <a:blip r:embed="rId3"/>
          <a:srcRect l="26948" t="15193" r="8953" b="6667"/>
          <a:stretch/>
        </p:blipFill>
        <p:spPr>
          <a:xfrm rot="5400000">
            <a:off x="5178671" y="1310077"/>
            <a:ext cx="4055784" cy="2781110"/>
          </a:xfrm>
          <a:prstGeom prst="rect">
            <a:avLst/>
          </a:prstGeom>
        </p:spPr>
      </p:pic>
      <p:pic>
        <p:nvPicPr>
          <p:cNvPr id="4" name="Picture 3">
            <a:extLst>
              <a:ext uri="{FF2B5EF4-FFF2-40B4-BE49-F238E27FC236}">
                <a16:creationId xmlns:a16="http://schemas.microsoft.com/office/drawing/2014/main" id="{5D4AB77C-90CC-4538-888B-C8EC5303B0B8}"/>
              </a:ext>
            </a:extLst>
          </p:cNvPr>
          <p:cNvPicPr>
            <a:picLocks noChangeAspect="1"/>
          </p:cNvPicPr>
          <p:nvPr/>
        </p:nvPicPr>
        <p:blipFill rotWithShape="1">
          <a:blip r:embed="rId4"/>
          <a:srcRect l="40639" t="40310" r="40785" b="39380"/>
          <a:stretch/>
        </p:blipFill>
        <p:spPr>
          <a:xfrm>
            <a:off x="8071770" y="4474812"/>
            <a:ext cx="3049886" cy="1875752"/>
          </a:xfrm>
          <a:prstGeom prst="rect">
            <a:avLst/>
          </a:prstGeom>
        </p:spPr>
      </p:pic>
    </p:spTree>
    <p:extLst>
      <p:ext uri="{BB962C8B-B14F-4D97-AF65-F5344CB8AC3E}">
        <p14:creationId xmlns:p14="http://schemas.microsoft.com/office/powerpoint/2010/main" val="2018204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AB0731-3A8E-43D0-8488-3A423DC63ED3}"/>
              </a:ext>
            </a:extLst>
          </p:cNvPr>
          <p:cNvSpPr txBox="1"/>
          <p:nvPr/>
        </p:nvSpPr>
        <p:spPr>
          <a:xfrm>
            <a:off x="8615791" y="1005989"/>
            <a:ext cx="2994962" cy="4770537"/>
          </a:xfrm>
          <a:prstGeom prst="rect">
            <a:avLst/>
          </a:prstGeom>
          <a:noFill/>
        </p:spPr>
        <p:txBody>
          <a:bodyPr wrap="square" rtlCol="0">
            <a:spAutoFit/>
          </a:bodyPr>
          <a:lstStyle/>
          <a:p>
            <a:r>
              <a:rPr lang="en-GB" sz="2400" b="1" u="sng" dirty="0"/>
              <a:t>Phase 3</a:t>
            </a:r>
          </a:p>
          <a:p>
            <a:r>
              <a:rPr lang="en-GB" sz="2400" dirty="0"/>
              <a:t>EYFS Spring &amp; Summer Term</a:t>
            </a:r>
          </a:p>
          <a:p>
            <a:r>
              <a:rPr lang="en-GB" sz="2400" dirty="0"/>
              <a:t>(</a:t>
            </a:r>
            <a:r>
              <a:rPr lang="en-GB" sz="2400" dirty="0" err="1"/>
              <a:t>Yr</a:t>
            </a:r>
            <a:r>
              <a:rPr lang="en-GB" sz="2400" dirty="0"/>
              <a:t> 1 Autumn Term Recap)</a:t>
            </a:r>
          </a:p>
          <a:p>
            <a:endParaRPr lang="en-GB" sz="2400" dirty="0"/>
          </a:p>
          <a:p>
            <a:r>
              <a:rPr lang="en-GB" sz="2400" dirty="0"/>
              <a:t>digraphs and trigraphs</a:t>
            </a:r>
          </a:p>
          <a:p>
            <a:endParaRPr lang="en-GB" sz="2400" dirty="0"/>
          </a:p>
          <a:p>
            <a:pPr algn="ctr"/>
            <a:r>
              <a:rPr lang="en-GB" sz="3200" dirty="0">
                <a:latin typeface="Comic Sans MS" panose="030F0702030302020204" pitchFamily="66" charset="0"/>
              </a:rPr>
              <a:t>park</a:t>
            </a:r>
          </a:p>
          <a:p>
            <a:endParaRPr lang="en-GB" sz="2400" dirty="0">
              <a:latin typeface="Comic Sans MS" panose="030F0702030302020204" pitchFamily="66" charset="0"/>
            </a:endParaRPr>
          </a:p>
          <a:p>
            <a:pPr algn="ctr"/>
            <a:r>
              <a:rPr lang="en-GB" sz="3200" dirty="0">
                <a:latin typeface="Comic Sans MS" panose="030F0702030302020204" pitchFamily="66" charset="0"/>
              </a:rPr>
              <a:t>beard</a:t>
            </a:r>
          </a:p>
          <a:p>
            <a:endParaRPr lang="en-GB" sz="2400" dirty="0"/>
          </a:p>
        </p:txBody>
      </p:sp>
      <p:pic>
        <p:nvPicPr>
          <p:cNvPr id="3" name="Picture 2">
            <a:extLst>
              <a:ext uri="{FF2B5EF4-FFF2-40B4-BE49-F238E27FC236}">
                <a16:creationId xmlns:a16="http://schemas.microsoft.com/office/drawing/2014/main" id="{F59AEC75-9A9F-4179-9E9F-1E55D1A85A50}"/>
              </a:ext>
            </a:extLst>
          </p:cNvPr>
          <p:cNvPicPr>
            <a:picLocks noChangeAspect="1"/>
          </p:cNvPicPr>
          <p:nvPr/>
        </p:nvPicPr>
        <p:blipFill rotWithShape="1">
          <a:blip r:embed="rId2"/>
          <a:srcRect l="38687" t="67494" r="13277" b="9678"/>
          <a:stretch/>
        </p:blipFill>
        <p:spPr>
          <a:xfrm rot="5400000">
            <a:off x="-2267646" y="2511182"/>
            <a:ext cx="6189921" cy="1654629"/>
          </a:xfrm>
          <a:prstGeom prst="rect">
            <a:avLst/>
          </a:prstGeom>
        </p:spPr>
      </p:pic>
      <p:pic>
        <p:nvPicPr>
          <p:cNvPr id="4" name="Picture 3">
            <a:extLst>
              <a:ext uri="{FF2B5EF4-FFF2-40B4-BE49-F238E27FC236}">
                <a16:creationId xmlns:a16="http://schemas.microsoft.com/office/drawing/2014/main" id="{4AB0D7A0-1B26-4BEF-8454-67EBAD6ED154}"/>
              </a:ext>
            </a:extLst>
          </p:cNvPr>
          <p:cNvPicPr>
            <a:picLocks noChangeAspect="1"/>
          </p:cNvPicPr>
          <p:nvPr/>
        </p:nvPicPr>
        <p:blipFill rotWithShape="1">
          <a:blip r:embed="rId3"/>
          <a:srcRect l="38603" t="67139" r="25365" b="10259"/>
          <a:stretch/>
        </p:blipFill>
        <p:spPr>
          <a:xfrm rot="5400000">
            <a:off x="2363219" y="2812528"/>
            <a:ext cx="5353039" cy="1888818"/>
          </a:xfrm>
          <a:prstGeom prst="rect">
            <a:avLst/>
          </a:prstGeom>
        </p:spPr>
      </p:pic>
      <p:pic>
        <p:nvPicPr>
          <p:cNvPr id="5" name="Picture 4">
            <a:extLst>
              <a:ext uri="{FF2B5EF4-FFF2-40B4-BE49-F238E27FC236}">
                <a16:creationId xmlns:a16="http://schemas.microsoft.com/office/drawing/2014/main" id="{B0DF6A1B-C46F-4553-B78E-11667C920C9B}"/>
              </a:ext>
            </a:extLst>
          </p:cNvPr>
          <p:cNvPicPr>
            <a:picLocks noChangeAspect="1"/>
          </p:cNvPicPr>
          <p:nvPr/>
        </p:nvPicPr>
        <p:blipFill rotWithShape="1">
          <a:blip r:embed="rId2"/>
          <a:srcRect l="38687" t="31273" r="13277" b="45899"/>
          <a:stretch/>
        </p:blipFill>
        <p:spPr>
          <a:xfrm rot="5400000">
            <a:off x="-198362" y="2511180"/>
            <a:ext cx="6189921" cy="1654631"/>
          </a:xfrm>
          <a:prstGeom prst="rect">
            <a:avLst/>
          </a:prstGeom>
        </p:spPr>
      </p:pic>
      <p:pic>
        <p:nvPicPr>
          <p:cNvPr id="6" name="Picture 5">
            <a:extLst>
              <a:ext uri="{FF2B5EF4-FFF2-40B4-BE49-F238E27FC236}">
                <a16:creationId xmlns:a16="http://schemas.microsoft.com/office/drawing/2014/main" id="{9818C2F3-3816-4027-82A9-6EF45478A0C1}"/>
              </a:ext>
            </a:extLst>
          </p:cNvPr>
          <p:cNvPicPr>
            <a:picLocks noChangeAspect="1"/>
          </p:cNvPicPr>
          <p:nvPr/>
        </p:nvPicPr>
        <p:blipFill rotWithShape="1">
          <a:blip r:embed="rId3"/>
          <a:srcRect l="38603" t="31521" r="25365" b="45877"/>
          <a:stretch/>
        </p:blipFill>
        <p:spPr>
          <a:xfrm rot="5400000">
            <a:off x="4623451" y="2812527"/>
            <a:ext cx="5353037" cy="1888818"/>
          </a:xfrm>
          <a:prstGeom prst="rect">
            <a:avLst/>
          </a:prstGeom>
        </p:spPr>
      </p:pic>
      <p:sp>
        <p:nvSpPr>
          <p:cNvPr id="7" name="TextBox 6">
            <a:extLst>
              <a:ext uri="{FF2B5EF4-FFF2-40B4-BE49-F238E27FC236}">
                <a16:creationId xmlns:a16="http://schemas.microsoft.com/office/drawing/2014/main" id="{199C31A7-40CB-45C5-B44E-127399FF4CE6}"/>
              </a:ext>
            </a:extLst>
          </p:cNvPr>
          <p:cNvSpPr txBox="1"/>
          <p:nvPr/>
        </p:nvSpPr>
        <p:spPr>
          <a:xfrm>
            <a:off x="9634966" y="4046574"/>
            <a:ext cx="1414130" cy="523220"/>
          </a:xfrm>
          <a:prstGeom prst="rect">
            <a:avLst/>
          </a:prstGeom>
          <a:noFill/>
        </p:spPr>
        <p:txBody>
          <a:bodyPr wrap="square" rtlCol="0">
            <a:spAutoFit/>
          </a:bodyPr>
          <a:lstStyle/>
          <a:p>
            <a:r>
              <a:rPr lang="en-GB" sz="2800" b="1" dirty="0">
                <a:latin typeface="Comic Sans MS" panose="030F0702030302020204" pitchFamily="66" charset="0"/>
              </a:rPr>
              <a:t>. _ .</a:t>
            </a:r>
          </a:p>
        </p:txBody>
      </p:sp>
      <p:sp>
        <p:nvSpPr>
          <p:cNvPr id="8" name="Rectangle 7">
            <a:extLst>
              <a:ext uri="{FF2B5EF4-FFF2-40B4-BE49-F238E27FC236}">
                <a16:creationId xmlns:a16="http://schemas.microsoft.com/office/drawing/2014/main" id="{6B801287-DA71-4681-AF4B-D2411BE4726C}"/>
              </a:ext>
            </a:extLst>
          </p:cNvPr>
          <p:cNvSpPr/>
          <p:nvPr/>
        </p:nvSpPr>
        <p:spPr>
          <a:xfrm>
            <a:off x="9562480" y="4942327"/>
            <a:ext cx="1101584" cy="461665"/>
          </a:xfrm>
          <a:prstGeom prst="rect">
            <a:avLst/>
          </a:prstGeom>
        </p:spPr>
        <p:txBody>
          <a:bodyPr wrap="none">
            <a:spAutoFit/>
          </a:bodyPr>
          <a:lstStyle/>
          <a:p>
            <a:r>
              <a:rPr lang="en-GB" sz="2400" b="1" dirty="0">
                <a:latin typeface="Comic Sans MS" panose="030F0702030302020204" pitchFamily="66" charset="0"/>
              </a:rPr>
              <a:t>. __ .</a:t>
            </a:r>
          </a:p>
        </p:txBody>
      </p:sp>
    </p:spTree>
    <p:extLst>
      <p:ext uri="{BB962C8B-B14F-4D97-AF65-F5344CB8AC3E}">
        <p14:creationId xmlns:p14="http://schemas.microsoft.com/office/powerpoint/2010/main" val="617161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7A4915-ACD2-4BEE-A042-69E9E2E8369D}"/>
              </a:ext>
            </a:extLst>
          </p:cNvPr>
          <p:cNvPicPr>
            <a:picLocks noChangeAspect="1"/>
          </p:cNvPicPr>
          <p:nvPr/>
        </p:nvPicPr>
        <p:blipFill rotWithShape="1">
          <a:blip r:embed="rId2"/>
          <a:srcRect l="37500" t="16190" r="12589" b="68055"/>
          <a:stretch/>
        </p:blipFill>
        <p:spPr>
          <a:xfrm rot="5400000">
            <a:off x="-1461826" y="2752539"/>
            <a:ext cx="6667851" cy="1162772"/>
          </a:xfrm>
          <a:prstGeom prst="rect">
            <a:avLst/>
          </a:prstGeom>
        </p:spPr>
      </p:pic>
      <p:pic>
        <p:nvPicPr>
          <p:cNvPr id="4" name="Picture 3">
            <a:extLst>
              <a:ext uri="{FF2B5EF4-FFF2-40B4-BE49-F238E27FC236}">
                <a16:creationId xmlns:a16="http://schemas.microsoft.com/office/drawing/2014/main" id="{C21CB00E-DC62-46A5-B19D-379DEBB7C005}"/>
              </a:ext>
            </a:extLst>
          </p:cNvPr>
          <p:cNvPicPr>
            <a:picLocks noChangeAspect="1"/>
          </p:cNvPicPr>
          <p:nvPr/>
        </p:nvPicPr>
        <p:blipFill rotWithShape="1">
          <a:blip r:embed="rId2"/>
          <a:srcRect l="37500" t="80385" r="12589" b="5237"/>
          <a:stretch/>
        </p:blipFill>
        <p:spPr>
          <a:xfrm rot="5400000">
            <a:off x="-2793693" y="2793689"/>
            <a:ext cx="6667852" cy="1080471"/>
          </a:xfrm>
          <a:prstGeom prst="rect">
            <a:avLst/>
          </a:prstGeom>
        </p:spPr>
      </p:pic>
      <p:sp>
        <p:nvSpPr>
          <p:cNvPr id="6" name="TextBox 5">
            <a:extLst>
              <a:ext uri="{FF2B5EF4-FFF2-40B4-BE49-F238E27FC236}">
                <a16:creationId xmlns:a16="http://schemas.microsoft.com/office/drawing/2014/main" id="{E797F2BE-F1A5-4C61-B3FC-D6B291D73EE3}"/>
              </a:ext>
            </a:extLst>
          </p:cNvPr>
          <p:cNvSpPr txBox="1"/>
          <p:nvPr/>
        </p:nvSpPr>
        <p:spPr>
          <a:xfrm>
            <a:off x="9899518" y="665747"/>
            <a:ext cx="2292482" cy="1938992"/>
          </a:xfrm>
          <a:prstGeom prst="rect">
            <a:avLst/>
          </a:prstGeom>
          <a:noFill/>
        </p:spPr>
        <p:txBody>
          <a:bodyPr wrap="square" rtlCol="0">
            <a:spAutoFit/>
          </a:bodyPr>
          <a:lstStyle/>
          <a:p>
            <a:r>
              <a:rPr lang="en-GB" sz="2400" b="1" u="sng" dirty="0"/>
              <a:t>Phase 5</a:t>
            </a:r>
          </a:p>
          <a:p>
            <a:r>
              <a:rPr lang="en-GB" sz="2400" dirty="0"/>
              <a:t>Year 1</a:t>
            </a:r>
          </a:p>
          <a:p>
            <a:endParaRPr lang="en-GB" sz="2400" dirty="0"/>
          </a:p>
          <a:p>
            <a:r>
              <a:rPr lang="en-GB" sz="2400" dirty="0"/>
              <a:t>Alternative graphemes</a:t>
            </a:r>
          </a:p>
        </p:txBody>
      </p:sp>
      <p:pic>
        <p:nvPicPr>
          <p:cNvPr id="7" name="Picture 6">
            <a:extLst>
              <a:ext uri="{FF2B5EF4-FFF2-40B4-BE49-F238E27FC236}">
                <a16:creationId xmlns:a16="http://schemas.microsoft.com/office/drawing/2014/main" id="{1437BC78-1087-4642-95DB-7A84E3433EE3}"/>
              </a:ext>
            </a:extLst>
          </p:cNvPr>
          <p:cNvPicPr>
            <a:picLocks noChangeAspect="1"/>
          </p:cNvPicPr>
          <p:nvPr/>
        </p:nvPicPr>
        <p:blipFill rotWithShape="1">
          <a:blip r:embed="rId3"/>
          <a:srcRect l="33750" t="60027" r="9476" b="7907"/>
          <a:stretch/>
        </p:blipFill>
        <p:spPr>
          <a:xfrm rot="5400000">
            <a:off x="961361" y="2329416"/>
            <a:ext cx="6921795" cy="2199167"/>
          </a:xfrm>
          <a:prstGeom prst="rect">
            <a:avLst/>
          </a:prstGeom>
        </p:spPr>
      </p:pic>
      <p:pic>
        <p:nvPicPr>
          <p:cNvPr id="8" name="Picture 7">
            <a:extLst>
              <a:ext uri="{FF2B5EF4-FFF2-40B4-BE49-F238E27FC236}">
                <a16:creationId xmlns:a16="http://schemas.microsoft.com/office/drawing/2014/main" id="{6F18B1E9-3F9F-45B4-A6CD-6BC75FC612E1}"/>
              </a:ext>
            </a:extLst>
          </p:cNvPr>
          <p:cNvPicPr>
            <a:picLocks noChangeAspect="1"/>
          </p:cNvPicPr>
          <p:nvPr/>
        </p:nvPicPr>
        <p:blipFill rotWithShape="1">
          <a:blip r:embed="rId3"/>
          <a:srcRect l="33750" t="20466" r="9476" b="63436"/>
          <a:stretch/>
        </p:blipFill>
        <p:spPr>
          <a:xfrm rot="5400000">
            <a:off x="2791563" y="2896342"/>
            <a:ext cx="6967839" cy="1111359"/>
          </a:xfrm>
          <a:prstGeom prst="rect">
            <a:avLst/>
          </a:prstGeom>
        </p:spPr>
      </p:pic>
      <p:sp>
        <p:nvSpPr>
          <p:cNvPr id="9" name="TextBox 8">
            <a:extLst>
              <a:ext uri="{FF2B5EF4-FFF2-40B4-BE49-F238E27FC236}">
                <a16:creationId xmlns:a16="http://schemas.microsoft.com/office/drawing/2014/main" id="{7E397D23-4348-4BC3-98AB-BCC7129A1FD9}"/>
              </a:ext>
            </a:extLst>
          </p:cNvPr>
          <p:cNvSpPr txBox="1"/>
          <p:nvPr/>
        </p:nvSpPr>
        <p:spPr>
          <a:xfrm>
            <a:off x="7489185" y="1482251"/>
            <a:ext cx="1555234" cy="3939540"/>
          </a:xfrm>
          <a:prstGeom prst="rect">
            <a:avLst/>
          </a:prstGeom>
          <a:noFill/>
        </p:spPr>
        <p:txBody>
          <a:bodyPr wrap="none" rtlCol="0">
            <a:spAutoFit/>
          </a:bodyPr>
          <a:lstStyle/>
          <a:p>
            <a:pPr algn="ctr"/>
            <a:r>
              <a:rPr lang="en-GB" sz="3600" b="1" u="sng" dirty="0">
                <a:latin typeface="Comic Sans MS" panose="030F0702030302020204" pitchFamily="66" charset="0"/>
              </a:rPr>
              <a:t>ai</a:t>
            </a:r>
          </a:p>
          <a:p>
            <a:r>
              <a:rPr lang="en-GB" sz="2800" dirty="0">
                <a:latin typeface="Comic Sans MS" panose="030F0702030302020204" pitchFamily="66" charset="0"/>
              </a:rPr>
              <a:t>t</a:t>
            </a:r>
            <a:r>
              <a:rPr lang="en-GB" sz="2800" u="sng" dirty="0">
                <a:latin typeface="Comic Sans MS" panose="030F0702030302020204" pitchFamily="66" charset="0"/>
              </a:rPr>
              <a:t>ai</a:t>
            </a:r>
            <a:r>
              <a:rPr lang="en-GB" sz="2800" dirty="0">
                <a:latin typeface="Comic Sans MS" panose="030F0702030302020204" pitchFamily="66" charset="0"/>
              </a:rPr>
              <a:t>l</a:t>
            </a:r>
          </a:p>
          <a:p>
            <a:r>
              <a:rPr lang="en-GB" sz="2800" dirty="0">
                <a:latin typeface="Comic Sans MS" panose="030F0702030302020204" pitchFamily="66" charset="0"/>
              </a:rPr>
              <a:t>pl</a:t>
            </a:r>
            <a:r>
              <a:rPr lang="en-GB" sz="2800" u="sng" dirty="0">
                <a:latin typeface="Comic Sans MS" panose="030F0702030302020204" pitchFamily="66" charset="0"/>
              </a:rPr>
              <a:t>ay</a:t>
            </a:r>
          </a:p>
          <a:p>
            <a:r>
              <a:rPr lang="en-GB" sz="2800" dirty="0">
                <a:latin typeface="Comic Sans MS" panose="030F0702030302020204" pitchFamily="66" charset="0"/>
              </a:rPr>
              <a:t>snake</a:t>
            </a:r>
          </a:p>
          <a:p>
            <a:r>
              <a:rPr lang="en-GB" sz="2800" u="sng" dirty="0">
                <a:latin typeface="Comic Sans MS" panose="030F0702030302020204" pitchFamily="66" charset="0"/>
              </a:rPr>
              <a:t>eigh</a:t>
            </a:r>
            <a:r>
              <a:rPr lang="en-GB" sz="2800" dirty="0">
                <a:latin typeface="Comic Sans MS" panose="030F0702030302020204" pitchFamily="66" charset="0"/>
              </a:rPr>
              <a:t>t</a:t>
            </a:r>
          </a:p>
          <a:p>
            <a:r>
              <a:rPr lang="en-GB" sz="2800" dirty="0">
                <a:latin typeface="Comic Sans MS" panose="030F0702030302020204" pitchFamily="66" charset="0"/>
              </a:rPr>
              <a:t>str</a:t>
            </a:r>
            <a:r>
              <a:rPr lang="en-GB" sz="2800" u="sng" dirty="0">
                <a:latin typeface="Comic Sans MS" panose="030F0702030302020204" pitchFamily="66" charset="0"/>
              </a:rPr>
              <a:t>aigh</a:t>
            </a:r>
            <a:r>
              <a:rPr lang="en-GB" sz="2800" dirty="0">
                <a:latin typeface="Comic Sans MS" panose="030F0702030302020204" pitchFamily="66" charset="0"/>
              </a:rPr>
              <a:t>t</a:t>
            </a:r>
          </a:p>
          <a:p>
            <a:r>
              <a:rPr lang="en-GB" sz="2800" dirty="0">
                <a:latin typeface="Comic Sans MS" panose="030F0702030302020204" pitchFamily="66" charset="0"/>
              </a:rPr>
              <a:t>gr</a:t>
            </a:r>
            <a:r>
              <a:rPr lang="en-GB" sz="2800" u="sng" dirty="0">
                <a:latin typeface="Comic Sans MS" panose="030F0702030302020204" pitchFamily="66" charset="0"/>
              </a:rPr>
              <a:t>ey</a:t>
            </a:r>
          </a:p>
          <a:p>
            <a:r>
              <a:rPr lang="en-GB" sz="2800" dirty="0">
                <a:latin typeface="Comic Sans MS" panose="030F0702030302020204" pitchFamily="66" charset="0"/>
              </a:rPr>
              <a:t>br</a:t>
            </a:r>
            <a:r>
              <a:rPr lang="en-GB" sz="2800" u="sng" dirty="0">
                <a:latin typeface="Comic Sans MS" panose="030F0702030302020204" pitchFamily="66" charset="0"/>
              </a:rPr>
              <a:t>ea</a:t>
            </a:r>
            <a:r>
              <a:rPr lang="en-GB" sz="2800" dirty="0">
                <a:latin typeface="Comic Sans MS" panose="030F0702030302020204" pitchFamily="66" charset="0"/>
              </a:rPr>
              <a:t>k</a:t>
            </a:r>
          </a:p>
          <a:p>
            <a:endParaRPr lang="en-GB" dirty="0"/>
          </a:p>
        </p:txBody>
      </p:sp>
      <p:sp>
        <p:nvSpPr>
          <p:cNvPr id="10" name="Freeform: Shape 9">
            <a:extLst>
              <a:ext uri="{FF2B5EF4-FFF2-40B4-BE49-F238E27FC236}">
                <a16:creationId xmlns:a16="http://schemas.microsoft.com/office/drawing/2014/main" id="{E12A7838-73E4-4FED-B423-6E615C2B00A9}"/>
              </a:ext>
            </a:extLst>
          </p:cNvPr>
          <p:cNvSpPr/>
          <p:nvPr/>
        </p:nvSpPr>
        <p:spPr>
          <a:xfrm>
            <a:off x="8020050" y="3286125"/>
            <a:ext cx="390525" cy="104775"/>
          </a:xfrm>
          <a:custGeom>
            <a:avLst/>
            <a:gdLst>
              <a:gd name="connsiteX0" fmla="*/ 0 w 390525"/>
              <a:gd name="connsiteY0" fmla="*/ 0 h 104775"/>
              <a:gd name="connsiteX1" fmla="*/ 47625 w 390525"/>
              <a:gd name="connsiteY1" fmla="*/ 47625 h 104775"/>
              <a:gd name="connsiteX2" fmla="*/ 76200 w 390525"/>
              <a:gd name="connsiteY2" fmla="*/ 57150 h 104775"/>
              <a:gd name="connsiteX3" fmla="*/ 104775 w 390525"/>
              <a:gd name="connsiteY3" fmla="*/ 76200 h 104775"/>
              <a:gd name="connsiteX4" fmla="*/ 200025 w 390525"/>
              <a:gd name="connsiteY4" fmla="*/ 104775 h 104775"/>
              <a:gd name="connsiteX5" fmla="*/ 333375 w 390525"/>
              <a:gd name="connsiteY5" fmla="*/ 95250 h 104775"/>
              <a:gd name="connsiteX6" fmla="*/ 352425 w 390525"/>
              <a:gd name="connsiteY6" fmla="*/ 66675 h 104775"/>
              <a:gd name="connsiteX7" fmla="*/ 381000 w 390525"/>
              <a:gd name="connsiteY7" fmla="*/ 47625 h 104775"/>
              <a:gd name="connsiteX8" fmla="*/ 390525 w 390525"/>
              <a:gd name="connsiteY8" fmla="*/ 1905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 h="104775">
                <a:moveTo>
                  <a:pt x="0" y="0"/>
                </a:moveTo>
                <a:cubicBezTo>
                  <a:pt x="15875" y="15875"/>
                  <a:pt x="29664" y="34155"/>
                  <a:pt x="47625" y="47625"/>
                </a:cubicBezTo>
                <a:cubicBezTo>
                  <a:pt x="55657" y="53649"/>
                  <a:pt x="67220" y="52660"/>
                  <a:pt x="76200" y="57150"/>
                </a:cubicBezTo>
                <a:cubicBezTo>
                  <a:pt x="86439" y="62270"/>
                  <a:pt x="94314" y="71551"/>
                  <a:pt x="104775" y="76200"/>
                </a:cubicBezTo>
                <a:cubicBezTo>
                  <a:pt x="134590" y="89451"/>
                  <a:pt x="168360" y="96859"/>
                  <a:pt x="200025" y="104775"/>
                </a:cubicBezTo>
                <a:cubicBezTo>
                  <a:pt x="244475" y="101600"/>
                  <a:pt x="290142" y="106058"/>
                  <a:pt x="333375" y="95250"/>
                </a:cubicBezTo>
                <a:cubicBezTo>
                  <a:pt x="344481" y="92474"/>
                  <a:pt x="344330" y="74770"/>
                  <a:pt x="352425" y="66675"/>
                </a:cubicBezTo>
                <a:cubicBezTo>
                  <a:pt x="360520" y="58580"/>
                  <a:pt x="371475" y="53975"/>
                  <a:pt x="381000" y="47625"/>
                </a:cubicBezTo>
                <a:lnTo>
                  <a:pt x="390525" y="19050"/>
                </a:ln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413905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6EB969-77AF-45B4-94F1-FA8C0FDA327F}"/>
              </a:ext>
            </a:extLst>
          </p:cNvPr>
          <p:cNvSpPr txBox="1"/>
          <p:nvPr/>
        </p:nvSpPr>
        <p:spPr>
          <a:xfrm>
            <a:off x="1236531" y="1963629"/>
            <a:ext cx="3548120" cy="2031325"/>
          </a:xfrm>
          <a:prstGeom prst="rect">
            <a:avLst/>
          </a:prstGeom>
          <a:noFill/>
        </p:spPr>
        <p:txBody>
          <a:bodyPr wrap="square" rtlCol="0">
            <a:spAutoFit/>
          </a:bodyPr>
          <a:lstStyle/>
          <a:p>
            <a:r>
              <a:rPr lang="en-GB" b="1" u="sng" dirty="0"/>
              <a:t>Tricky words</a:t>
            </a:r>
          </a:p>
          <a:p>
            <a:endParaRPr lang="en-GB" b="1" u="sng" dirty="0"/>
          </a:p>
          <a:p>
            <a:r>
              <a:rPr lang="en-GB" dirty="0"/>
              <a:t>Quick recognition (by sight) supports children’s fluency in reading</a:t>
            </a:r>
          </a:p>
          <a:p>
            <a:endParaRPr lang="en-GB" dirty="0"/>
          </a:p>
          <a:p>
            <a:endParaRPr lang="en-GB" dirty="0"/>
          </a:p>
          <a:p>
            <a:r>
              <a:rPr lang="en-GB" dirty="0"/>
              <a:t>Little </a:t>
            </a:r>
            <a:r>
              <a:rPr lang="en-GB" dirty="0" err="1"/>
              <a:t>Wandle</a:t>
            </a:r>
            <a:r>
              <a:rPr lang="en-GB" dirty="0"/>
              <a:t> Video</a:t>
            </a:r>
          </a:p>
        </p:txBody>
      </p:sp>
      <p:sp>
        <p:nvSpPr>
          <p:cNvPr id="3" name="TextBox 2">
            <a:extLst>
              <a:ext uri="{FF2B5EF4-FFF2-40B4-BE49-F238E27FC236}">
                <a16:creationId xmlns:a16="http://schemas.microsoft.com/office/drawing/2014/main" id="{A967D2FF-6AD0-43E4-94E4-F7CB78CB0504}"/>
              </a:ext>
            </a:extLst>
          </p:cNvPr>
          <p:cNvSpPr txBox="1"/>
          <p:nvPr/>
        </p:nvSpPr>
        <p:spPr>
          <a:xfrm>
            <a:off x="1236531" y="5115236"/>
            <a:ext cx="1573123" cy="369332"/>
          </a:xfrm>
          <a:prstGeom prst="rect">
            <a:avLst/>
          </a:prstGeom>
          <a:noFill/>
        </p:spPr>
        <p:txBody>
          <a:bodyPr wrap="none" rtlCol="0">
            <a:spAutoFit/>
          </a:bodyPr>
          <a:lstStyle/>
          <a:p>
            <a:r>
              <a:rPr lang="en-GB" dirty="0"/>
              <a:t>Year 1 spellings</a:t>
            </a:r>
          </a:p>
        </p:txBody>
      </p:sp>
      <p:pic>
        <p:nvPicPr>
          <p:cNvPr id="5" name="Picture 4">
            <a:extLst>
              <a:ext uri="{FF2B5EF4-FFF2-40B4-BE49-F238E27FC236}">
                <a16:creationId xmlns:a16="http://schemas.microsoft.com/office/drawing/2014/main" id="{4E0A1472-D0C7-4965-B344-9175F34DA3FB}"/>
              </a:ext>
            </a:extLst>
          </p:cNvPr>
          <p:cNvPicPr>
            <a:picLocks noChangeAspect="1"/>
          </p:cNvPicPr>
          <p:nvPr/>
        </p:nvPicPr>
        <p:blipFill rotWithShape="1">
          <a:blip r:embed="rId2"/>
          <a:srcRect l="30625" t="18709" r="10547" b="7778"/>
          <a:stretch/>
        </p:blipFill>
        <p:spPr>
          <a:xfrm>
            <a:off x="5163539" y="1597781"/>
            <a:ext cx="5529613" cy="3886787"/>
          </a:xfrm>
          <a:prstGeom prst="rect">
            <a:avLst/>
          </a:prstGeom>
        </p:spPr>
      </p:pic>
    </p:spTree>
    <p:extLst>
      <p:ext uri="{BB962C8B-B14F-4D97-AF65-F5344CB8AC3E}">
        <p14:creationId xmlns:p14="http://schemas.microsoft.com/office/powerpoint/2010/main" val="1750303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C1FE06-6BE4-4B1C-A8BD-D97E2DEC6BB9}"/>
              </a:ext>
            </a:extLst>
          </p:cNvPr>
          <p:cNvSpPr txBox="1"/>
          <p:nvPr/>
        </p:nvSpPr>
        <p:spPr>
          <a:xfrm>
            <a:off x="942088" y="511080"/>
            <a:ext cx="3603615" cy="400110"/>
          </a:xfrm>
          <a:prstGeom prst="rect">
            <a:avLst/>
          </a:prstGeom>
          <a:noFill/>
        </p:spPr>
        <p:txBody>
          <a:bodyPr wrap="none" rtlCol="0">
            <a:spAutoFit/>
          </a:bodyPr>
          <a:lstStyle/>
          <a:p>
            <a:r>
              <a:rPr lang="en-GB" sz="2000" b="1" u="sng" dirty="0"/>
              <a:t>Year 1 phonics screening (June)</a:t>
            </a:r>
          </a:p>
        </p:txBody>
      </p:sp>
      <p:pic>
        <p:nvPicPr>
          <p:cNvPr id="3" name="Picture 2">
            <a:extLst>
              <a:ext uri="{FF2B5EF4-FFF2-40B4-BE49-F238E27FC236}">
                <a16:creationId xmlns:a16="http://schemas.microsoft.com/office/drawing/2014/main" id="{AE5549EC-2699-49DB-92C4-BAEDE41CD592}"/>
              </a:ext>
            </a:extLst>
          </p:cNvPr>
          <p:cNvPicPr>
            <a:picLocks noChangeAspect="1"/>
          </p:cNvPicPr>
          <p:nvPr/>
        </p:nvPicPr>
        <p:blipFill rotWithShape="1">
          <a:blip r:embed="rId2"/>
          <a:srcRect l="34062" t="16112" r="42266" b="30556"/>
          <a:stretch/>
        </p:blipFill>
        <p:spPr>
          <a:xfrm>
            <a:off x="649111" y="1075465"/>
            <a:ext cx="3896592" cy="4938177"/>
          </a:xfrm>
          <a:prstGeom prst="rect">
            <a:avLst/>
          </a:prstGeom>
        </p:spPr>
      </p:pic>
      <p:pic>
        <p:nvPicPr>
          <p:cNvPr id="4" name="Picture 3">
            <a:extLst>
              <a:ext uri="{FF2B5EF4-FFF2-40B4-BE49-F238E27FC236}">
                <a16:creationId xmlns:a16="http://schemas.microsoft.com/office/drawing/2014/main" id="{3C8C703C-1CBB-4B4F-88CC-83C13D9155D1}"/>
              </a:ext>
            </a:extLst>
          </p:cNvPr>
          <p:cNvPicPr>
            <a:picLocks noChangeAspect="1"/>
          </p:cNvPicPr>
          <p:nvPr/>
        </p:nvPicPr>
        <p:blipFill rotWithShape="1">
          <a:blip r:embed="rId3"/>
          <a:srcRect l="29520" t="21142" r="12416" b="11593"/>
          <a:stretch/>
        </p:blipFill>
        <p:spPr>
          <a:xfrm rot="5400000">
            <a:off x="4837807" y="1035324"/>
            <a:ext cx="2516385" cy="1639741"/>
          </a:xfrm>
          <a:prstGeom prst="rect">
            <a:avLst/>
          </a:prstGeom>
        </p:spPr>
      </p:pic>
      <p:pic>
        <p:nvPicPr>
          <p:cNvPr id="5" name="Picture 4">
            <a:extLst>
              <a:ext uri="{FF2B5EF4-FFF2-40B4-BE49-F238E27FC236}">
                <a16:creationId xmlns:a16="http://schemas.microsoft.com/office/drawing/2014/main" id="{BC4A8241-8981-400B-AAB4-8B2F37019D2E}"/>
              </a:ext>
            </a:extLst>
          </p:cNvPr>
          <p:cNvPicPr>
            <a:picLocks noChangeAspect="1"/>
          </p:cNvPicPr>
          <p:nvPr/>
        </p:nvPicPr>
        <p:blipFill rotWithShape="1">
          <a:blip r:embed="rId4"/>
          <a:srcRect l="29882" t="21496" r="12500" b="11528"/>
          <a:stretch/>
        </p:blipFill>
        <p:spPr>
          <a:xfrm rot="5400000">
            <a:off x="6812764" y="1032521"/>
            <a:ext cx="2516386" cy="1645349"/>
          </a:xfrm>
          <a:prstGeom prst="rect">
            <a:avLst/>
          </a:prstGeom>
        </p:spPr>
      </p:pic>
      <p:pic>
        <p:nvPicPr>
          <p:cNvPr id="6" name="Picture 5">
            <a:extLst>
              <a:ext uri="{FF2B5EF4-FFF2-40B4-BE49-F238E27FC236}">
                <a16:creationId xmlns:a16="http://schemas.microsoft.com/office/drawing/2014/main" id="{2E12F529-EA28-4786-BF0E-3ADAC348AD70}"/>
              </a:ext>
            </a:extLst>
          </p:cNvPr>
          <p:cNvPicPr>
            <a:picLocks noChangeAspect="1"/>
          </p:cNvPicPr>
          <p:nvPr/>
        </p:nvPicPr>
        <p:blipFill rotWithShape="1">
          <a:blip r:embed="rId2"/>
          <a:srcRect l="34062" t="70656" r="42266" b="6111"/>
          <a:stretch/>
        </p:blipFill>
        <p:spPr>
          <a:xfrm>
            <a:off x="7158990" y="3822959"/>
            <a:ext cx="3968162" cy="2190683"/>
          </a:xfrm>
          <a:prstGeom prst="rect">
            <a:avLst/>
          </a:prstGeom>
        </p:spPr>
      </p:pic>
    </p:spTree>
    <p:extLst>
      <p:ext uri="{BB962C8B-B14F-4D97-AF65-F5344CB8AC3E}">
        <p14:creationId xmlns:p14="http://schemas.microsoft.com/office/powerpoint/2010/main" val="198536550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cc22b87-2346-4de0-b904-6e681334ced1" xsi:nil="true"/>
    <lcf76f155ced4ddcb4097134ff3c332f xmlns="1f4ba8da-0bb3-49b2-ace9-c933b44e9fd4">
      <Terms xmlns="http://schemas.microsoft.com/office/infopath/2007/PartnerControls"/>
    </lcf76f155ced4ddcb4097134ff3c332f>
    <SharedWithUsers xmlns="9cc22b87-2346-4de0-b904-6e681334ced1">
      <UserInfo>
        <DisplayName>Louise Proudman</DisplayName>
        <AccountId>58</AccountId>
        <AccountType/>
      </UserInfo>
      <UserInfo>
        <DisplayName>Natalie Burfoot</DisplayName>
        <AccountId>51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5252F39E662D4A9CDF0638FCCEBAB0" ma:contentTypeVersion="" ma:contentTypeDescription="Create a new document." ma:contentTypeScope="" ma:versionID="b2f6b0739fd1c7de5625b504747e8246">
  <xsd:schema xmlns:xsd="http://www.w3.org/2001/XMLSchema" xmlns:xs="http://www.w3.org/2001/XMLSchema" xmlns:p="http://schemas.microsoft.com/office/2006/metadata/properties" xmlns:ns2="9cc22b87-2346-4de0-b904-6e681334ced1" xmlns:ns3="1f4ba8da-0bb3-49b2-ace9-c933b44e9fd4" targetNamespace="http://schemas.microsoft.com/office/2006/metadata/properties" ma:root="true" ma:fieldsID="ed213225acabcef0e9f216595f5ad003" ns2:_="" ns3:_="">
    <xsd:import namespace="9cc22b87-2346-4de0-b904-6e681334ced1"/>
    <xsd:import namespace="1f4ba8da-0bb3-49b2-ace9-c933b44e9fd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lcf76f155ced4ddcb4097134ff3c332f" minOccurs="0"/>
                <xsd:element ref="ns2:TaxCatchAll" minOccurs="0"/>
                <xsd:element ref="ns3:MediaServiceLocation" minOccurs="0"/>
                <xsd:element ref="ns3:MediaServiceOCR"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c22b87-2346-4de0-b904-6e681334ced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1" nillable="true" ma:displayName="Taxonomy Catch All Column" ma:hidden="true" ma:list="{99E3CF02-6362-4498-90CE-A10579201388}" ma:internalName="TaxCatchAll" ma:showField="CatchAllData" ma:web="{86ffbf3d-603c-4b0d-a755-be37021cdc8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f4ba8da-0bb3-49b2-ace9-c933b44e9fd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be4a8df-0181-4d53-b31d-0dd7acdb1893"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63B78C-9F2C-4C20-A229-170F5FAF8B14}">
  <ds:schemaRefs>
    <ds:schemaRef ds:uri="http://purl.org/dc/terms/"/>
    <ds:schemaRef ds:uri="1f4ba8da-0bb3-49b2-ace9-c933b44e9fd4"/>
    <ds:schemaRef ds:uri="http://schemas.microsoft.com/office/2006/documentManagement/types"/>
    <ds:schemaRef ds:uri="http://purl.org/dc/elements/1.1/"/>
    <ds:schemaRef ds:uri="9cc22b87-2346-4de0-b904-6e681334ced1"/>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C617025A-861F-49F3-BE9B-6A5D5E1728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c22b87-2346-4de0-b904-6e681334ced1"/>
    <ds:schemaRef ds:uri="1f4ba8da-0bb3-49b2-ace9-c933b44e9f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27C6FD-7F96-4955-AD7D-CB0BFDD8DB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Organic</Template>
  <TotalTime>544</TotalTime>
  <Words>470</Words>
  <Application>Microsoft Office PowerPoint</Application>
  <PresentationFormat>Widescreen</PresentationFormat>
  <Paragraphs>80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Comic Sans MS</vt:lpstr>
      <vt:lpstr>Garamond</vt:lpstr>
      <vt:lpstr>Wingdings</vt:lpstr>
      <vt:lpstr>Organic</vt:lpstr>
      <vt:lpstr>Early Reading at NLPS</vt:lpstr>
      <vt:lpstr>PowerPoint Presentation</vt:lpstr>
      <vt:lpstr>PowerPoint Presentation</vt:lpstr>
      <vt:lpstr>PowerPoint Presentation</vt:lpstr>
      <vt:lpstr>Early writing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Reading at NLPS</dc:title>
  <dc:creator>Natalie Burfoot</dc:creator>
  <cp:lastModifiedBy>Louise Proudman</cp:lastModifiedBy>
  <cp:revision>14</cp:revision>
  <dcterms:created xsi:type="dcterms:W3CDTF">2023-10-31T14:29:10Z</dcterms:created>
  <dcterms:modified xsi:type="dcterms:W3CDTF">2023-11-01T14:59:38Z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0x010100D75252F39E662D4A9CDF0638FCCEBAB0</vt:lpwstr>
  </property>
  <property fmtid="{D5CDD505-2E9C-101B-9397-08002B2CF9AE}" pid="3" name="MediaServiceImageTags">
    <vt:lpwstr/>
  </property>
</Properties>
</file>